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65" r:id="rId2"/>
    <p:sldId id="256" r:id="rId3"/>
    <p:sldId id="257" r:id="rId4"/>
    <p:sldId id="261" r:id="rId5"/>
    <p:sldId id="268" r:id="rId6"/>
    <p:sldId id="262" r:id="rId7"/>
    <p:sldId id="267" r:id="rId8"/>
    <p:sldId id="269"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4660"/>
  </p:normalViewPr>
  <p:slideViewPr>
    <p:cSldViewPr snapToGrid="0">
      <p:cViewPr varScale="1">
        <p:scale>
          <a:sx n="51" d="100"/>
          <a:sy n="51" d="100"/>
        </p:scale>
        <p:origin x="883" y="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F08A24-076B-4F3F-A4BE-BD917E0AC937}" type="datetimeFigureOut">
              <a:rPr lang="en-IN" smtClean="0"/>
              <a:t>09-05-2025</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A06E6D1F-5A95-4927-BBDC-1B0EC05B4F69}"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055930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F08A24-076B-4F3F-A4BE-BD917E0AC937}" type="datetimeFigureOut">
              <a:rPr lang="en-IN" smtClean="0"/>
              <a:t>09-05-2025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6E6D1F-5A95-4927-BBDC-1B0EC05B4F69}"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41364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F08A24-076B-4F3F-A4BE-BD917E0AC937}" type="datetimeFigureOut">
              <a:rPr lang="en-IN" smtClean="0"/>
              <a:t>09-05-2025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6E6D1F-5A95-4927-BBDC-1B0EC05B4F69}"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37754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F08A24-076B-4F3F-A4BE-BD917E0AC937}" type="datetimeFigureOut">
              <a:rPr lang="en-IN" smtClean="0"/>
              <a:t>09-05-2025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6E6D1F-5A95-4927-BBDC-1B0EC05B4F69}"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6509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F08A24-076B-4F3F-A4BE-BD917E0AC937}" type="datetimeFigureOut">
              <a:rPr lang="en-IN" smtClean="0"/>
              <a:t>09-05-2025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6E6D1F-5A95-4927-BBDC-1B0EC05B4F69}"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48922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F08A24-076B-4F3F-A4BE-BD917E0AC937}" type="datetimeFigureOut">
              <a:rPr lang="en-IN" smtClean="0"/>
              <a:t>09-05-2025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06E6D1F-5A95-4927-BBDC-1B0EC05B4F69}"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72941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F08A24-076B-4F3F-A4BE-BD917E0AC937}" type="datetimeFigureOut">
              <a:rPr lang="en-IN" smtClean="0"/>
              <a:t>09-05-2025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06E6D1F-5A95-4927-BBDC-1B0EC05B4F69}"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33112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F08A24-076B-4F3F-A4BE-BD917E0AC937}" type="datetimeFigureOut">
              <a:rPr lang="en-IN" smtClean="0"/>
              <a:t>09-05-2025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06E6D1F-5A95-4927-BBDC-1B0EC05B4F69}"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7384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F08A24-076B-4F3F-A4BE-BD917E0AC937}" type="datetimeFigureOut">
              <a:rPr lang="en-IN" smtClean="0"/>
              <a:t>09-05-2025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06E6D1F-5A95-4927-BBDC-1B0EC05B4F69}" type="slidenum">
              <a:rPr lang="en-IN" smtClean="0"/>
              <a:t>‹#›</a:t>
            </a:fld>
            <a:endParaRPr lang="en-IN"/>
          </a:p>
        </p:txBody>
      </p:sp>
    </p:spTree>
    <p:extLst>
      <p:ext uri="{BB962C8B-B14F-4D97-AF65-F5344CB8AC3E}">
        <p14:creationId xmlns:p14="http://schemas.microsoft.com/office/powerpoint/2010/main" val="1772502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F08A24-076B-4F3F-A4BE-BD917E0AC937}" type="datetimeFigureOut">
              <a:rPr lang="en-IN" smtClean="0"/>
              <a:t>09-05-2025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06E6D1F-5A95-4927-BBDC-1B0EC05B4F69}"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71803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7F08A24-076B-4F3F-A4BE-BD917E0AC937}" type="datetimeFigureOut">
              <a:rPr lang="en-IN" smtClean="0"/>
              <a:t>09-05-2025</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A06E6D1F-5A95-4927-BBDC-1B0EC05B4F69}"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62252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7F08A24-076B-4F3F-A4BE-BD917E0AC937}" type="datetimeFigureOut">
              <a:rPr lang="en-IN" smtClean="0"/>
              <a:t>09-05-2025</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A06E6D1F-5A95-4927-BBDC-1B0EC05B4F69}"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9064645"/>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0F1A7-F299-7F06-BC7F-7077125ADF2E}"/>
              </a:ext>
            </a:extLst>
          </p:cNvPr>
          <p:cNvSpPr>
            <a:spLocks noGrp="1"/>
          </p:cNvSpPr>
          <p:nvPr>
            <p:ph type="title"/>
          </p:nvPr>
        </p:nvSpPr>
        <p:spPr>
          <a:xfrm>
            <a:off x="726233" y="1868209"/>
            <a:ext cx="10739534" cy="5381677"/>
          </a:xfrm>
        </p:spPr>
        <p:txBody>
          <a:bodyPr>
            <a:normAutofit/>
          </a:bodyPr>
          <a:lstStyle/>
          <a:p>
            <a:pPr algn="ctr"/>
            <a:r>
              <a:rPr lang="en-IN" sz="7200" b="1" cap="none" dirty="0">
                <a:solidFill>
                  <a:srgbClr val="FF0000"/>
                </a:solidFill>
              </a:rPr>
              <a:t>DUAL AXIS SOLAR TRACKING SYSTEM</a:t>
            </a:r>
            <a:br>
              <a:rPr lang="en-IN" sz="7200" b="1" cap="none" dirty="0">
                <a:solidFill>
                  <a:srgbClr val="FF0000"/>
                </a:solidFill>
              </a:rPr>
            </a:br>
            <a:endParaRPr lang="en-IN" sz="7200" b="1" cap="none" dirty="0">
              <a:solidFill>
                <a:srgbClr val="FF0000"/>
              </a:solidFill>
            </a:endParaRPr>
          </a:p>
        </p:txBody>
      </p:sp>
      <p:pic>
        <p:nvPicPr>
          <p:cNvPr id="3" name="Picture 2">
            <a:extLst>
              <a:ext uri="{FF2B5EF4-FFF2-40B4-BE49-F238E27FC236}">
                <a16:creationId xmlns:a16="http://schemas.microsoft.com/office/drawing/2014/main" id="{F78D93FE-CE12-F7C4-56D5-AF02644A65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135" y="104884"/>
            <a:ext cx="1509418" cy="1493257"/>
          </a:xfrm>
          <a:prstGeom prst="rect">
            <a:avLst/>
          </a:prstGeom>
        </p:spPr>
      </p:pic>
    </p:spTree>
    <p:extLst>
      <p:ext uri="{BB962C8B-B14F-4D97-AF65-F5344CB8AC3E}">
        <p14:creationId xmlns:p14="http://schemas.microsoft.com/office/powerpoint/2010/main" val="4105809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4780A-5F95-30F6-29F0-D8AC8441FF17}"/>
              </a:ext>
            </a:extLst>
          </p:cNvPr>
          <p:cNvSpPr>
            <a:spLocks noGrp="1"/>
          </p:cNvSpPr>
          <p:nvPr>
            <p:ph type="ctrTitle"/>
          </p:nvPr>
        </p:nvSpPr>
        <p:spPr>
          <a:xfrm>
            <a:off x="1463412" y="0"/>
            <a:ext cx="10372081" cy="3265034"/>
          </a:xfrm>
        </p:spPr>
        <p:txBody>
          <a:bodyPr>
            <a:normAutofit fontScale="90000"/>
          </a:bodyPr>
          <a:lstStyle/>
          <a:p>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r>
              <a:rPr lang="en-IN" sz="5400" b="1" dirty="0">
                <a:solidFill>
                  <a:srgbClr val="FF0000"/>
                </a:solidFill>
                <a:effectLst/>
                <a:latin typeface="PT Sans Narrow" panose="020F0502020204030204" pitchFamily="34" charset="0"/>
                <a:ea typeface="PT Sans Narrow" panose="020F0502020204030204" pitchFamily="34" charset="0"/>
                <a:cs typeface="PT Sans Narrow" panose="020F0502020204030204" pitchFamily="34" charset="0"/>
              </a:rPr>
              <a:t> </a:t>
            </a:r>
            <a:br>
              <a:rPr lang="en-IN" sz="5400" b="1" dirty="0">
                <a:solidFill>
                  <a:srgbClr val="FF0000"/>
                </a:solidFill>
                <a:effectLst/>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FF0000"/>
                </a:solidFill>
                <a:latin typeface="PT Sans Narrow" panose="020F0502020204030204" pitchFamily="34" charset="0"/>
                <a:ea typeface="PT Sans Narrow" panose="020F0502020204030204" pitchFamily="34" charset="0"/>
                <a:cs typeface="PT Sans Narrow" panose="020F0502020204030204" pitchFamily="34" charset="0"/>
              </a:rPr>
            </a:br>
            <a:br>
              <a:rPr lang="en-IN" sz="5400" b="1" dirty="0">
                <a:solidFill>
                  <a:srgbClr val="FF0000"/>
                </a:solidFill>
                <a:latin typeface="PT Sans Narrow" panose="020F0502020204030204" pitchFamily="34" charset="0"/>
                <a:ea typeface="PT Sans Narrow" panose="020F0502020204030204" pitchFamily="34" charset="0"/>
                <a:cs typeface="PT Sans Narrow" panose="020F0502020204030204" pitchFamily="34" charset="0"/>
              </a:rPr>
            </a:br>
            <a:r>
              <a:rPr lang="en-IN" sz="5400" b="1" dirty="0">
                <a:solidFill>
                  <a:srgbClr val="FF0000"/>
                </a:solidFill>
                <a:latin typeface="+mn-lt"/>
                <a:ea typeface="PT Sans Narrow" panose="020F0502020204030204" pitchFamily="34" charset="0"/>
                <a:cs typeface="PT Sans Narrow" panose="020F0502020204030204" pitchFamily="34" charset="0"/>
              </a:rPr>
              <a:t>DUAL AXIS </a:t>
            </a:r>
            <a:r>
              <a:rPr lang="en-IN" sz="5400" b="1" cap="none" dirty="0">
                <a:solidFill>
                  <a:srgbClr val="FF0000"/>
                </a:solidFill>
                <a:latin typeface="+mn-lt"/>
              </a:rPr>
              <a:t>SOLAR TRACKING SYSTEM</a:t>
            </a:r>
            <a:br>
              <a:rPr lang="en-IN" sz="49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rPr>
            </a:br>
            <a:endParaRPr lang="en-IN" sz="4900" dirty="0"/>
          </a:p>
        </p:txBody>
      </p:sp>
      <p:sp>
        <p:nvSpPr>
          <p:cNvPr id="3" name="Subtitle 2">
            <a:extLst>
              <a:ext uri="{FF2B5EF4-FFF2-40B4-BE49-F238E27FC236}">
                <a16:creationId xmlns:a16="http://schemas.microsoft.com/office/drawing/2014/main" id="{6EF8F3C0-91CC-7C85-FE94-C377225EE960}"/>
              </a:ext>
            </a:extLst>
          </p:cNvPr>
          <p:cNvSpPr>
            <a:spLocks noGrp="1"/>
          </p:cNvSpPr>
          <p:nvPr>
            <p:ph type="subTitle" idx="1"/>
          </p:nvPr>
        </p:nvSpPr>
        <p:spPr>
          <a:xfrm>
            <a:off x="1524000" y="2965621"/>
            <a:ext cx="9144000" cy="2858529"/>
          </a:xfrm>
        </p:spPr>
        <p:txBody>
          <a:bodyPr>
            <a:normAutofit fontScale="25000" lnSpcReduction="20000"/>
          </a:bodyPr>
          <a:lstStyle/>
          <a:p>
            <a:pPr marL="685800" indent="-685800">
              <a:buFont typeface="Arial" panose="020B0604020202020204" pitchFamily="34" charset="0"/>
              <a:buChar char="•"/>
            </a:pPr>
            <a:r>
              <a:rPr lang="en-IN" sz="8000" b="1" dirty="0"/>
              <a:t>Himanshu verma,  Ankit,  </a:t>
            </a:r>
            <a:r>
              <a:rPr lang="en-IN" sz="8000" b="1" dirty="0" err="1"/>
              <a:t>vedant</a:t>
            </a:r>
            <a:endParaRPr lang="en-IN" sz="8000" b="1" dirty="0"/>
          </a:p>
          <a:p>
            <a:endParaRPr lang="en-IN" sz="8000" b="1" dirty="0"/>
          </a:p>
          <a:p>
            <a:pPr marL="685800" indent="-685800" algn="just">
              <a:buFont typeface="Arial" panose="020B0604020202020204" pitchFamily="34" charset="0"/>
              <a:buChar char="•"/>
            </a:pPr>
            <a:r>
              <a:rPr lang="en-US" sz="8000" b="1" dirty="0">
                <a:solidFill>
                  <a:schemeClr val="tx1"/>
                </a:solidFill>
                <a:cs typeface="Times New Roman"/>
              </a:rPr>
              <a:t>Acharya Narendra Dev College , University Of Delhi</a:t>
            </a:r>
          </a:p>
          <a:p>
            <a:pPr marL="685800" indent="-685800" algn="just">
              <a:buFont typeface="Arial" panose="020B0604020202020204" pitchFamily="34" charset="0"/>
              <a:buChar char="•"/>
            </a:pPr>
            <a:endParaRPr lang="en-US" sz="8000" b="1" dirty="0">
              <a:solidFill>
                <a:schemeClr val="tx1"/>
              </a:solidFill>
              <a:cs typeface="Times New Roman"/>
            </a:endParaRPr>
          </a:p>
          <a:p>
            <a:pPr marL="685800" indent="-685800" algn="just">
              <a:lnSpc>
                <a:spcPct val="100000"/>
              </a:lnSpc>
              <a:spcBef>
                <a:spcPts val="0"/>
              </a:spcBef>
              <a:buFont typeface="Arial" panose="020B0604020202020204" pitchFamily="34" charset="0"/>
              <a:buChar char="•"/>
            </a:pPr>
            <a:r>
              <a:rPr lang="en-GB" sz="8000" b="1" dirty="0">
                <a:solidFill>
                  <a:schemeClr val="tx1"/>
                </a:solidFill>
                <a:cs typeface="Times New Roman"/>
              </a:rPr>
              <a:t>Guide – PROF. </a:t>
            </a:r>
            <a:r>
              <a:rPr lang="en-GB" sz="8000" b="1" dirty="0">
                <a:cs typeface="Times New Roman"/>
              </a:rPr>
              <a:t>Manisha </a:t>
            </a:r>
            <a:r>
              <a:rPr lang="en-GB" sz="8000" b="1" dirty="0" err="1">
                <a:cs typeface="Times New Roman"/>
              </a:rPr>
              <a:t>kaurana</a:t>
            </a:r>
            <a:endParaRPr lang="en-GB" sz="8000" b="1" dirty="0">
              <a:cs typeface="Times New Roman"/>
            </a:endParaRPr>
          </a:p>
          <a:p>
            <a:pPr marL="685800" indent="-685800" algn="just">
              <a:lnSpc>
                <a:spcPct val="100000"/>
              </a:lnSpc>
              <a:spcBef>
                <a:spcPts val="0"/>
              </a:spcBef>
              <a:buFont typeface="Arial" panose="020B0604020202020204" pitchFamily="34" charset="0"/>
              <a:buChar char="•"/>
            </a:pPr>
            <a:endParaRPr lang="en-GB" sz="8000" b="1" dirty="0">
              <a:cs typeface="Times New Roman"/>
            </a:endParaRPr>
          </a:p>
          <a:p>
            <a:pPr marL="685800" indent="-685800" algn="just">
              <a:lnSpc>
                <a:spcPct val="100000"/>
              </a:lnSpc>
              <a:spcBef>
                <a:spcPts val="0"/>
              </a:spcBef>
              <a:buFont typeface="Arial" panose="020B0604020202020204" pitchFamily="34" charset="0"/>
              <a:buChar char="•"/>
            </a:pPr>
            <a:r>
              <a:rPr lang="en-GB" sz="8000" b="1" dirty="0">
                <a:cs typeface="Times New Roman"/>
              </a:rPr>
              <a:t>Internet of  things</a:t>
            </a:r>
            <a:endParaRPr lang="en-US" sz="8000" b="1" dirty="0">
              <a:solidFill>
                <a:schemeClr val="tx1"/>
              </a:solidFill>
              <a:cs typeface="Times New Roman"/>
            </a:endParaRPr>
          </a:p>
          <a:p>
            <a:pPr marL="685800" indent="-685800">
              <a:buFont typeface="Arial" panose="020B0604020202020204" pitchFamily="34" charset="0"/>
              <a:buChar char="•"/>
            </a:pPr>
            <a:r>
              <a:rPr lang="en-GB" sz="8000" b="1" dirty="0">
                <a:solidFill>
                  <a:schemeClr val="tx1"/>
                </a:solidFill>
                <a:cs typeface="Times New Roman"/>
              </a:rPr>
              <a:t>Department of Electronics Science</a:t>
            </a:r>
            <a:endParaRPr lang="en-IN" sz="8000" b="1" dirty="0"/>
          </a:p>
          <a:p>
            <a:pPr marL="685800" indent="-685800">
              <a:buFont typeface="Arial" panose="020B0604020202020204" pitchFamily="34" charset="0"/>
              <a:buChar char="•"/>
            </a:pPr>
            <a:endParaRPr lang="en-IN" sz="3200" dirty="0">
              <a:solidFill>
                <a:srgbClr val="FF0000"/>
              </a:solidFill>
            </a:endParaRPr>
          </a:p>
        </p:txBody>
      </p:sp>
      <p:pic>
        <p:nvPicPr>
          <p:cNvPr id="5" name="Picture 4">
            <a:extLst>
              <a:ext uri="{FF2B5EF4-FFF2-40B4-BE49-F238E27FC236}">
                <a16:creationId xmlns:a16="http://schemas.microsoft.com/office/drawing/2014/main" id="{52385E53-5929-B678-5265-72AB08DC55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507" y="244929"/>
            <a:ext cx="1167493" cy="1154993"/>
          </a:xfrm>
          <a:prstGeom prst="rect">
            <a:avLst/>
          </a:prstGeom>
        </p:spPr>
      </p:pic>
    </p:spTree>
    <p:extLst>
      <p:ext uri="{BB962C8B-B14F-4D97-AF65-F5344CB8AC3E}">
        <p14:creationId xmlns:p14="http://schemas.microsoft.com/office/powerpoint/2010/main" val="3817086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80F445-8CF7-A0A7-6F78-FE0AC846F3FA}"/>
              </a:ext>
            </a:extLst>
          </p:cNvPr>
          <p:cNvSpPr txBox="1"/>
          <p:nvPr/>
        </p:nvSpPr>
        <p:spPr>
          <a:xfrm>
            <a:off x="-114300" y="0"/>
            <a:ext cx="12192000" cy="1384995"/>
          </a:xfrm>
          <a:prstGeom prst="rect">
            <a:avLst/>
          </a:prstGeom>
          <a:noFill/>
        </p:spPr>
        <p:txBody>
          <a:bodyPr wrap="square" rtlCol="0">
            <a:spAutoFit/>
          </a:bodyPr>
          <a:lstStyle/>
          <a:p>
            <a:pPr algn="ctr"/>
            <a:r>
              <a:rPr lang="en-IN" sz="6600" b="1" kern="0" dirty="0">
                <a:solidFill>
                  <a:srgbClr val="FF0000"/>
                </a:solidFill>
                <a:effectLst/>
                <a:latin typeface="PT Sans Narrow" panose="020F0502020204030204" pitchFamily="34" charset="0"/>
                <a:ea typeface="PT Sans Narrow" panose="020F0502020204030204" pitchFamily="34" charset="0"/>
                <a:cs typeface="PT Sans Narrow" panose="020F0502020204030204" pitchFamily="34" charset="0"/>
              </a:rPr>
              <a:t>  </a:t>
            </a:r>
            <a:r>
              <a:rPr lang="en-IN" sz="6600" b="1" kern="0" dirty="0">
                <a:solidFill>
                  <a:srgbClr val="FF0000"/>
                </a:solidFill>
                <a:effectLst/>
                <a:ea typeface="PT Sans Narrow" panose="020F0502020204030204" pitchFamily="34" charset="0"/>
                <a:cs typeface="PT Sans Narrow" panose="020F0502020204030204" pitchFamily="34" charset="0"/>
              </a:rPr>
              <a:t>Introduction</a:t>
            </a:r>
          </a:p>
          <a:p>
            <a:pPr algn="ctr"/>
            <a:endParaRPr lang="en-IN" sz="1800" b="1" dirty="0">
              <a:solidFill>
                <a:srgbClr val="695D46"/>
              </a:solidFill>
              <a:effectLst/>
              <a:latin typeface="PT Sans Narrow" panose="020F0502020204030204" pitchFamily="34" charset="0"/>
              <a:ea typeface="PT Sans Narrow" panose="020F0502020204030204" pitchFamily="34" charset="0"/>
              <a:cs typeface="PT Sans Narrow" panose="020F0502020204030204" pitchFamily="34" charset="0"/>
            </a:endParaRPr>
          </a:p>
        </p:txBody>
      </p:sp>
      <p:sp>
        <p:nvSpPr>
          <p:cNvPr id="3" name="TextBox 2">
            <a:extLst>
              <a:ext uri="{FF2B5EF4-FFF2-40B4-BE49-F238E27FC236}">
                <a16:creationId xmlns:a16="http://schemas.microsoft.com/office/drawing/2014/main" id="{AD9529CD-87F5-3310-EF5C-F5A04982D71F}"/>
              </a:ext>
            </a:extLst>
          </p:cNvPr>
          <p:cNvSpPr txBox="1"/>
          <p:nvPr/>
        </p:nvSpPr>
        <p:spPr>
          <a:xfrm>
            <a:off x="359923" y="1292662"/>
            <a:ext cx="7381997" cy="4493538"/>
          </a:xfrm>
          <a:prstGeom prst="rect">
            <a:avLst/>
          </a:prstGeom>
          <a:noFill/>
        </p:spPr>
        <p:txBody>
          <a:bodyPr wrap="square" rtlCol="0">
            <a:spAutoFit/>
          </a:bodyPr>
          <a:lstStyle/>
          <a:p>
            <a:pPr marL="571500" indent="-571500" algn="just">
              <a:buFont typeface="Arial" panose="020B0604020202020204" pitchFamily="34" charset="0"/>
              <a:buChar char="•"/>
            </a:pPr>
            <a:r>
              <a:rPr lang="en-US" sz="2200" b="1" dirty="0"/>
              <a:t>The Dual Axis Solar Tracking System is designed to maximize the efficiency of solar panels by constantly aligning them with the direction of the sunlight. This system uses Light Dependent Resistors (LDRs) to detect the position of the sun and servo motors to adjust the panel’s orientation accordingly on both horizontal and vertical axes. By tracking the sun’s movement throughout the day, the system increases solar energy absorption compared to fixed solar panels. This automation not only boosts power generation but also showcases an efficient use of sensors and actuators for sustainable energy solutions.</a:t>
            </a:r>
            <a:endParaRPr lang="en-IN" sz="2200" b="1" dirty="0"/>
          </a:p>
        </p:txBody>
      </p:sp>
      <p:pic>
        <p:nvPicPr>
          <p:cNvPr id="5" name="Picture 4">
            <a:extLst>
              <a:ext uri="{FF2B5EF4-FFF2-40B4-BE49-F238E27FC236}">
                <a16:creationId xmlns:a16="http://schemas.microsoft.com/office/drawing/2014/main" id="{31BC6D6A-3578-08E3-179F-9111FA5BAC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5917" y="1135455"/>
            <a:ext cx="3566160" cy="4712002"/>
          </a:xfrm>
          <a:prstGeom prst="rect">
            <a:avLst/>
          </a:prstGeom>
        </p:spPr>
      </p:pic>
    </p:spTree>
    <p:extLst>
      <p:ext uri="{BB962C8B-B14F-4D97-AF65-F5344CB8AC3E}">
        <p14:creationId xmlns:p14="http://schemas.microsoft.com/office/powerpoint/2010/main" val="1297573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54103-B93E-1EC1-ADC0-47BF6E1BDA37}"/>
              </a:ext>
            </a:extLst>
          </p:cNvPr>
          <p:cNvSpPr>
            <a:spLocks noGrp="1"/>
          </p:cNvSpPr>
          <p:nvPr>
            <p:ph type="title"/>
          </p:nvPr>
        </p:nvSpPr>
        <p:spPr>
          <a:xfrm>
            <a:off x="490402" y="194379"/>
            <a:ext cx="10490311" cy="1445192"/>
          </a:xfrm>
        </p:spPr>
        <p:txBody>
          <a:bodyPr>
            <a:noAutofit/>
          </a:bodyPr>
          <a:lstStyle/>
          <a:p>
            <a:pPr algn="ctr"/>
            <a:r>
              <a:rPr lang="en-IN" sz="4000" b="1" kern="0" dirty="0">
                <a:solidFill>
                  <a:srgbClr val="FF0000"/>
                </a:solidFill>
                <a:effectLst/>
                <a:latin typeface="PT Sans Narrow" panose="020F0502020204030204" pitchFamily="34" charset="0"/>
                <a:ea typeface="PT Sans Narrow" panose="020F0502020204030204" pitchFamily="34" charset="0"/>
                <a:cs typeface="PT Sans Narrow" panose="020F0502020204030204" pitchFamily="34" charset="0"/>
              </a:rPr>
              <a:t>  </a:t>
            </a:r>
            <a:r>
              <a:rPr lang="en-IN" sz="4000" b="1" kern="0" dirty="0">
                <a:solidFill>
                  <a:srgbClr val="FF0000"/>
                </a:solidFill>
                <a:effectLst/>
                <a:latin typeface="+mn-lt"/>
                <a:ea typeface="PT Sans Narrow" panose="020F0502020204030204" pitchFamily="34" charset="0"/>
                <a:cs typeface="PT Sans Narrow" panose="020F0502020204030204" pitchFamily="34" charset="0"/>
              </a:rPr>
              <a:t>Working principle of</a:t>
            </a:r>
            <a:r>
              <a:rPr lang="en-IN" sz="4000" b="1" cap="none" dirty="0">
                <a:solidFill>
                  <a:srgbClr val="FF0000"/>
                </a:solidFill>
              </a:rPr>
              <a:t> DUAL AXIS SOLAR TRACKING SYSTEM</a:t>
            </a:r>
            <a:endParaRPr lang="en-IN" sz="4000" dirty="0">
              <a:solidFill>
                <a:srgbClr val="FF0000"/>
              </a:solidFill>
            </a:endParaRPr>
          </a:p>
        </p:txBody>
      </p:sp>
      <p:sp>
        <p:nvSpPr>
          <p:cNvPr id="3" name="Content Placeholder 2">
            <a:extLst>
              <a:ext uri="{FF2B5EF4-FFF2-40B4-BE49-F238E27FC236}">
                <a16:creationId xmlns:a16="http://schemas.microsoft.com/office/drawing/2014/main" id="{2C56E93B-4CCB-B1AB-4364-B8898B261E6D}"/>
              </a:ext>
            </a:extLst>
          </p:cNvPr>
          <p:cNvSpPr>
            <a:spLocks noGrp="1"/>
          </p:cNvSpPr>
          <p:nvPr>
            <p:ph idx="1"/>
          </p:nvPr>
        </p:nvSpPr>
        <p:spPr>
          <a:xfrm>
            <a:off x="1" y="2089067"/>
            <a:ext cx="6096000" cy="3784830"/>
          </a:xfrm>
        </p:spPr>
        <p:txBody>
          <a:bodyPr>
            <a:noAutofit/>
          </a:bodyPr>
          <a:lstStyle/>
          <a:p>
            <a:pPr marL="285750" indent="-285750" algn="just">
              <a:buFont typeface="Arial" panose="020B0604020202020204" pitchFamily="34" charset="0"/>
              <a:buChar char="•"/>
            </a:pPr>
            <a:r>
              <a:rPr lang="en-IN" sz="2200" b="1" dirty="0">
                <a:effectLst/>
                <a:latin typeface="Arial" panose="020B0604020202020204" pitchFamily="34" charset="0"/>
                <a:ea typeface="Arial" panose="020B0604020202020204" pitchFamily="34" charset="0"/>
              </a:rPr>
              <a:t>The project basically works on the principle of </a:t>
            </a:r>
            <a:r>
              <a:rPr lang="en-IN" sz="2200" b="1" dirty="0">
                <a:latin typeface="Arial" panose="020B0604020202020204" pitchFamily="34" charset="0"/>
                <a:ea typeface="Arial" panose="020B0604020202020204" pitchFamily="34" charset="0"/>
              </a:rPr>
              <a:t>reducing of resistance value of LDR when light falls on it.</a:t>
            </a:r>
            <a:endParaRPr lang="en-IN" sz="2200" b="1" dirty="0">
              <a:effectLst/>
              <a:latin typeface="Arial" panose="020B0604020202020204" pitchFamily="34" charset="0"/>
              <a:ea typeface="Arial" panose="020B0604020202020204" pitchFamily="34" charset="0"/>
            </a:endParaRPr>
          </a:p>
          <a:p>
            <a:pPr algn="just"/>
            <a:r>
              <a:rPr lang="en-IN" sz="2200" b="1" dirty="0"/>
              <a:t>By taking the difference in the values of different LDR fixed on different partition walls we will able to find the rotation direction and angle in 360 degree to get the max intensity adjustments for the power production of electricity.</a:t>
            </a:r>
          </a:p>
        </p:txBody>
      </p:sp>
      <p:pic>
        <p:nvPicPr>
          <p:cNvPr id="6" name="Picture 5">
            <a:extLst>
              <a:ext uri="{FF2B5EF4-FFF2-40B4-BE49-F238E27FC236}">
                <a16:creationId xmlns:a16="http://schemas.microsoft.com/office/drawing/2014/main" id="{6C6E86AE-D6A9-FA0E-18D9-7985826D8A89}"/>
              </a:ext>
            </a:extLst>
          </p:cNvPr>
          <p:cNvPicPr>
            <a:picLocks noChangeAspect="1"/>
          </p:cNvPicPr>
          <p:nvPr/>
        </p:nvPicPr>
        <p:blipFill>
          <a:blip r:embed="rId2"/>
          <a:stretch>
            <a:fillRect/>
          </a:stretch>
        </p:blipFill>
        <p:spPr>
          <a:xfrm>
            <a:off x="6233160" y="2174396"/>
            <a:ext cx="5671016" cy="4084090"/>
          </a:xfrm>
          <a:prstGeom prst="rect">
            <a:avLst/>
          </a:prstGeom>
        </p:spPr>
      </p:pic>
    </p:spTree>
    <p:extLst>
      <p:ext uri="{BB962C8B-B14F-4D97-AF65-F5344CB8AC3E}">
        <p14:creationId xmlns:p14="http://schemas.microsoft.com/office/powerpoint/2010/main" val="1650542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187D0-BDD9-0D13-4301-2F76356BA572}"/>
              </a:ext>
            </a:extLst>
          </p:cNvPr>
          <p:cNvSpPr>
            <a:spLocks noGrp="1"/>
          </p:cNvSpPr>
          <p:nvPr>
            <p:ph type="title"/>
          </p:nvPr>
        </p:nvSpPr>
        <p:spPr/>
        <p:txBody>
          <a:bodyPr>
            <a:normAutofit/>
          </a:bodyPr>
          <a:lstStyle/>
          <a:p>
            <a:pPr algn="ctr"/>
            <a:r>
              <a:rPr lang="en-IN" sz="4400" b="1" dirty="0">
                <a:solidFill>
                  <a:srgbClr val="FF0000"/>
                </a:solidFill>
              </a:rPr>
              <a:t>mechanism</a:t>
            </a:r>
          </a:p>
        </p:txBody>
      </p:sp>
      <p:pic>
        <p:nvPicPr>
          <p:cNvPr id="5" name="Content Placeholder 4">
            <a:extLst>
              <a:ext uri="{FF2B5EF4-FFF2-40B4-BE49-F238E27FC236}">
                <a16:creationId xmlns:a16="http://schemas.microsoft.com/office/drawing/2014/main" id="{A4116EF1-150A-0EB5-0C57-C34CFBD5DD19}"/>
              </a:ext>
            </a:extLst>
          </p:cNvPr>
          <p:cNvPicPr>
            <a:picLocks noGrp="1" noChangeAspect="1"/>
          </p:cNvPicPr>
          <p:nvPr>
            <p:ph idx="1"/>
          </p:nvPr>
        </p:nvPicPr>
        <p:blipFill>
          <a:blip r:embed="rId2"/>
          <a:stretch>
            <a:fillRect/>
          </a:stretch>
        </p:blipFill>
        <p:spPr>
          <a:xfrm>
            <a:off x="475517" y="2000451"/>
            <a:ext cx="2343477" cy="1790950"/>
          </a:xfrm>
        </p:spPr>
      </p:pic>
      <p:sp>
        <p:nvSpPr>
          <p:cNvPr id="6" name="TextBox 5">
            <a:extLst>
              <a:ext uri="{FF2B5EF4-FFF2-40B4-BE49-F238E27FC236}">
                <a16:creationId xmlns:a16="http://schemas.microsoft.com/office/drawing/2014/main" id="{3C22ED9B-40E7-8294-2A2F-C2BD3F6D8EEB}"/>
              </a:ext>
            </a:extLst>
          </p:cNvPr>
          <p:cNvSpPr txBox="1"/>
          <p:nvPr/>
        </p:nvSpPr>
        <p:spPr>
          <a:xfrm>
            <a:off x="125037" y="2024440"/>
            <a:ext cx="594360" cy="369332"/>
          </a:xfrm>
          <a:prstGeom prst="rect">
            <a:avLst/>
          </a:prstGeom>
          <a:noFill/>
        </p:spPr>
        <p:txBody>
          <a:bodyPr wrap="square" rtlCol="0">
            <a:spAutoFit/>
          </a:bodyPr>
          <a:lstStyle/>
          <a:p>
            <a:r>
              <a:rPr lang="en-IN" dirty="0"/>
              <a:t>A0</a:t>
            </a:r>
          </a:p>
        </p:txBody>
      </p:sp>
      <p:sp>
        <p:nvSpPr>
          <p:cNvPr id="7" name="TextBox 6">
            <a:extLst>
              <a:ext uri="{FF2B5EF4-FFF2-40B4-BE49-F238E27FC236}">
                <a16:creationId xmlns:a16="http://schemas.microsoft.com/office/drawing/2014/main" id="{04E290D4-6BBE-4973-182E-4698A5A91743}"/>
              </a:ext>
            </a:extLst>
          </p:cNvPr>
          <p:cNvSpPr txBox="1"/>
          <p:nvPr/>
        </p:nvSpPr>
        <p:spPr>
          <a:xfrm>
            <a:off x="125037" y="3074383"/>
            <a:ext cx="594360" cy="369332"/>
          </a:xfrm>
          <a:prstGeom prst="rect">
            <a:avLst/>
          </a:prstGeom>
          <a:noFill/>
        </p:spPr>
        <p:txBody>
          <a:bodyPr wrap="square" rtlCol="0">
            <a:spAutoFit/>
          </a:bodyPr>
          <a:lstStyle/>
          <a:p>
            <a:r>
              <a:rPr lang="en-IN" dirty="0"/>
              <a:t>A1</a:t>
            </a:r>
          </a:p>
        </p:txBody>
      </p:sp>
      <p:sp>
        <p:nvSpPr>
          <p:cNvPr id="9" name="TextBox 8">
            <a:extLst>
              <a:ext uri="{FF2B5EF4-FFF2-40B4-BE49-F238E27FC236}">
                <a16:creationId xmlns:a16="http://schemas.microsoft.com/office/drawing/2014/main" id="{D9F7C096-F8D3-DA17-EB74-67931945C0B1}"/>
              </a:ext>
            </a:extLst>
          </p:cNvPr>
          <p:cNvSpPr txBox="1"/>
          <p:nvPr/>
        </p:nvSpPr>
        <p:spPr>
          <a:xfrm>
            <a:off x="2818994" y="1986842"/>
            <a:ext cx="716280" cy="369332"/>
          </a:xfrm>
          <a:prstGeom prst="rect">
            <a:avLst/>
          </a:prstGeom>
          <a:noFill/>
        </p:spPr>
        <p:txBody>
          <a:bodyPr wrap="square" rtlCol="0">
            <a:spAutoFit/>
          </a:bodyPr>
          <a:lstStyle/>
          <a:p>
            <a:r>
              <a:rPr lang="en-IN" dirty="0"/>
              <a:t>A3</a:t>
            </a:r>
          </a:p>
        </p:txBody>
      </p:sp>
      <p:sp>
        <p:nvSpPr>
          <p:cNvPr id="10" name="TextBox 9">
            <a:extLst>
              <a:ext uri="{FF2B5EF4-FFF2-40B4-BE49-F238E27FC236}">
                <a16:creationId xmlns:a16="http://schemas.microsoft.com/office/drawing/2014/main" id="{870E1408-8713-1923-7465-B590931C2F08}"/>
              </a:ext>
            </a:extLst>
          </p:cNvPr>
          <p:cNvSpPr txBox="1"/>
          <p:nvPr/>
        </p:nvSpPr>
        <p:spPr>
          <a:xfrm>
            <a:off x="2759460" y="3165548"/>
            <a:ext cx="487680" cy="369332"/>
          </a:xfrm>
          <a:prstGeom prst="rect">
            <a:avLst/>
          </a:prstGeom>
          <a:noFill/>
        </p:spPr>
        <p:txBody>
          <a:bodyPr wrap="square" rtlCol="0">
            <a:spAutoFit/>
          </a:bodyPr>
          <a:lstStyle/>
          <a:p>
            <a:r>
              <a:rPr lang="en-IN" dirty="0"/>
              <a:t>A2</a:t>
            </a:r>
          </a:p>
        </p:txBody>
      </p:sp>
      <p:sp>
        <p:nvSpPr>
          <p:cNvPr id="11" name="TextBox 10">
            <a:extLst>
              <a:ext uri="{FF2B5EF4-FFF2-40B4-BE49-F238E27FC236}">
                <a16:creationId xmlns:a16="http://schemas.microsoft.com/office/drawing/2014/main" id="{0EDDEBC3-1F5F-504D-FBC8-99BFCAFF0391}"/>
              </a:ext>
            </a:extLst>
          </p:cNvPr>
          <p:cNvSpPr txBox="1"/>
          <p:nvPr/>
        </p:nvSpPr>
        <p:spPr>
          <a:xfrm>
            <a:off x="58803" y="3839319"/>
            <a:ext cx="3583558" cy="1077218"/>
          </a:xfrm>
          <a:prstGeom prst="rect">
            <a:avLst/>
          </a:prstGeom>
          <a:noFill/>
        </p:spPr>
        <p:txBody>
          <a:bodyPr wrap="square" rtlCol="0">
            <a:spAutoFit/>
          </a:bodyPr>
          <a:lstStyle/>
          <a:p>
            <a:r>
              <a:rPr lang="en-IN" sz="1600" b="1" dirty="0"/>
              <a:t>LEFT    LDR’s  A0 &gt; A1 MOVE UPWARD, </a:t>
            </a:r>
          </a:p>
          <a:p>
            <a:r>
              <a:rPr lang="en-IN" sz="1600" b="1" dirty="0"/>
              <a:t>RIGHT LDR’s  A3 &gt; A2 MOVE UPWARD </a:t>
            </a:r>
          </a:p>
        </p:txBody>
      </p:sp>
      <p:pic>
        <p:nvPicPr>
          <p:cNvPr id="17" name="Picture 16">
            <a:extLst>
              <a:ext uri="{FF2B5EF4-FFF2-40B4-BE49-F238E27FC236}">
                <a16:creationId xmlns:a16="http://schemas.microsoft.com/office/drawing/2014/main" id="{4A2EA3F0-7C7B-6753-657C-5F0314C77BCA}"/>
              </a:ext>
            </a:extLst>
          </p:cNvPr>
          <p:cNvPicPr>
            <a:picLocks noChangeAspect="1"/>
          </p:cNvPicPr>
          <p:nvPr/>
        </p:nvPicPr>
        <p:blipFill>
          <a:blip r:embed="rId3"/>
          <a:stretch>
            <a:fillRect/>
          </a:stretch>
        </p:blipFill>
        <p:spPr>
          <a:xfrm>
            <a:off x="3479325" y="2020343"/>
            <a:ext cx="2726517" cy="2896194"/>
          </a:xfrm>
          <a:prstGeom prst="rect">
            <a:avLst/>
          </a:prstGeom>
        </p:spPr>
      </p:pic>
      <p:sp>
        <p:nvSpPr>
          <p:cNvPr id="20" name="TextBox 19">
            <a:extLst>
              <a:ext uri="{FF2B5EF4-FFF2-40B4-BE49-F238E27FC236}">
                <a16:creationId xmlns:a16="http://schemas.microsoft.com/office/drawing/2014/main" id="{45927764-9622-5B0E-3613-35ED6C2F3238}"/>
              </a:ext>
            </a:extLst>
          </p:cNvPr>
          <p:cNvSpPr txBox="1"/>
          <p:nvPr/>
        </p:nvSpPr>
        <p:spPr>
          <a:xfrm>
            <a:off x="6758940" y="2097335"/>
            <a:ext cx="4823460" cy="923330"/>
          </a:xfrm>
          <a:prstGeom prst="rect">
            <a:avLst/>
          </a:prstGeom>
          <a:noFill/>
        </p:spPr>
        <p:txBody>
          <a:bodyPr wrap="square">
            <a:spAutoFit/>
          </a:bodyPr>
          <a:lstStyle/>
          <a:p>
            <a:pPr algn="just"/>
            <a:r>
              <a:rPr lang="en-US" b="1" dirty="0"/>
              <a:t>Compare the difference in the intensity of the left LDRs with the difference in the intensity of the right LDRs. </a:t>
            </a:r>
            <a:endParaRPr lang="en-IN" b="1" dirty="0"/>
          </a:p>
        </p:txBody>
      </p:sp>
      <p:sp>
        <p:nvSpPr>
          <p:cNvPr id="21" name="TextBox 20">
            <a:extLst>
              <a:ext uri="{FF2B5EF4-FFF2-40B4-BE49-F238E27FC236}">
                <a16:creationId xmlns:a16="http://schemas.microsoft.com/office/drawing/2014/main" id="{6912A093-03C6-BFEB-9078-B8F47819EA42}"/>
              </a:ext>
            </a:extLst>
          </p:cNvPr>
          <p:cNvSpPr txBox="1"/>
          <p:nvPr/>
        </p:nvSpPr>
        <p:spPr>
          <a:xfrm>
            <a:off x="6577123" y="3075057"/>
            <a:ext cx="5627931" cy="707886"/>
          </a:xfrm>
          <a:prstGeom prst="rect">
            <a:avLst/>
          </a:prstGeom>
          <a:noFill/>
        </p:spPr>
        <p:txBody>
          <a:bodyPr wrap="square" rtlCol="0">
            <a:spAutoFit/>
          </a:bodyPr>
          <a:lstStyle/>
          <a:p>
            <a:r>
              <a:rPr lang="en-US" sz="2000" b="1" dirty="0">
                <a:solidFill>
                  <a:srgbClr val="C00000"/>
                </a:solidFill>
              </a:rPr>
              <a:t>int </a:t>
            </a:r>
            <a:r>
              <a:rPr lang="en-US" sz="2000" b="1" dirty="0" err="1">
                <a:solidFill>
                  <a:srgbClr val="C00000"/>
                </a:solidFill>
              </a:rPr>
              <a:t>diff_of_diffs</a:t>
            </a:r>
            <a:r>
              <a:rPr lang="en-US" sz="2000" b="1" dirty="0">
                <a:solidFill>
                  <a:srgbClr val="C00000"/>
                </a:solidFill>
              </a:rPr>
              <a:t> = abs(</a:t>
            </a:r>
            <a:r>
              <a:rPr lang="en-US" sz="2000" b="1" dirty="0" err="1">
                <a:solidFill>
                  <a:srgbClr val="C00000"/>
                </a:solidFill>
              </a:rPr>
              <a:t>diff_left</a:t>
            </a:r>
            <a:r>
              <a:rPr lang="en-US" sz="2000" b="1" dirty="0">
                <a:solidFill>
                  <a:srgbClr val="C00000"/>
                </a:solidFill>
              </a:rPr>
              <a:t> - </a:t>
            </a:r>
            <a:r>
              <a:rPr lang="en-US" sz="2000" b="1" dirty="0" err="1">
                <a:solidFill>
                  <a:srgbClr val="C00000"/>
                </a:solidFill>
              </a:rPr>
              <a:t>diff_right</a:t>
            </a:r>
            <a:r>
              <a:rPr lang="en-US" sz="2000" b="1" dirty="0">
                <a:solidFill>
                  <a:srgbClr val="C00000"/>
                </a:solidFill>
              </a:rPr>
              <a:t>);</a:t>
            </a:r>
          </a:p>
          <a:p>
            <a:endParaRPr lang="en-IN" sz="2000" dirty="0">
              <a:solidFill>
                <a:srgbClr val="C00000"/>
              </a:solidFill>
            </a:endParaRPr>
          </a:p>
        </p:txBody>
      </p:sp>
      <p:sp>
        <p:nvSpPr>
          <p:cNvPr id="22" name="TextBox 21">
            <a:extLst>
              <a:ext uri="{FF2B5EF4-FFF2-40B4-BE49-F238E27FC236}">
                <a16:creationId xmlns:a16="http://schemas.microsoft.com/office/drawing/2014/main" id="{A43C0160-FCCC-435E-A362-711EF90256BD}"/>
              </a:ext>
            </a:extLst>
          </p:cNvPr>
          <p:cNvSpPr txBox="1"/>
          <p:nvPr/>
        </p:nvSpPr>
        <p:spPr>
          <a:xfrm>
            <a:off x="58803" y="4984351"/>
            <a:ext cx="5175487" cy="646331"/>
          </a:xfrm>
          <a:prstGeom prst="rect">
            <a:avLst/>
          </a:prstGeom>
          <a:noFill/>
        </p:spPr>
        <p:txBody>
          <a:bodyPr wrap="square" rtlCol="0">
            <a:spAutoFit/>
          </a:bodyPr>
          <a:lstStyle/>
          <a:p>
            <a:r>
              <a:rPr lang="en-US" b="1" dirty="0">
                <a:solidFill>
                  <a:srgbClr val="C00000"/>
                </a:solidFill>
              </a:rPr>
              <a:t>int </a:t>
            </a:r>
            <a:r>
              <a:rPr lang="en-US" b="1" dirty="0" err="1">
                <a:solidFill>
                  <a:srgbClr val="C00000"/>
                </a:solidFill>
              </a:rPr>
              <a:t>diff_left</a:t>
            </a:r>
            <a:r>
              <a:rPr lang="en-US" b="1" dirty="0">
                <a:solidFill>
                  <a:srgbClr val="C00000"/>
                </a:solidFill>
              </a:rPr>
              <a:t>  = abs(</a:t>
            </a:r>
            <a:r>
              <a:rPr lang="en-US" b="1" dirty="0" err="1">
                <a:solidFill>
                  <a:srgbClr val="C00000"/>
                </a:solidFill>
              </a:rPr>
              <a:t>LDR_left</a:t>
            </a:r>
            <a:r>
              <a:rPr lang="en-US" b="1" dirty="0">
                <a:solidFill>
                  <a:srgbClr val="C00000"/>
                </a:solidFill>
              </a:rPr>
              <a:t> - LDR_left2);</a:t>
            </a:r>
          </a:p>
          <a:p>
            <a:r>
              <a:rPr lang="en-US" b="1" dirty="0">
                <a:solidFill>
                  <a:srgbClr val="C00000"/>
                </a:solidFill>
              </a:rPr>
              <a:t>int </a:t>
            </a:r>
            <a:r>
              <a:rPr lang="en-US" b="1" dirty="0" err="1">
                <a:solidFill>
                  <a:srgbClr val="C00000"/>
                </a:solidFill>
              </a:rPr>
              <a:t>diff_right</a:t>
            </a:r>
            <a:r>
              <a:rPr lang="en-US" b="1" dirty="0">
                <a:solidFill>
                  <a:srgbClr val="C00000"/>
                </a:solidFill>
              </a:rPr>
              <a:t> = abs(</a:t>
            </a:r>
            <a:r>
              <a:rPr lang="en-US" b="1" dirty="0" err="1">
                <a:solidFill>
                  <a:srgbClr val="C00000"/>
                </a:solidFill>
              </a:rPr>
              <a:t>LDR_right</a:t>
            </a:r>
            <a:r>
              <a:rPr lang="en-US" b="1" dirty="0">
                <a:solidFill>
                  <a:srgbClr val="C00000"/>
                </a:solidFill>
              </a:rPr>
              <a:t> - LDR_right2);</a:t>
            </a:r>
          </a:p>
        </p:txBody>
      </p:sp>
      <p:pic>
        <p:nvPicPr>
          <p:cNvPr id="24" name="Picture 23">
            <a:extLst>
              <a:ext uri="{FF2B5EF4-FFF2-40B4-BE49-F238E27FC236}">
                <a16:creationId xmlns:a16="http://schemas.microsoft.com/office/drawing/2014/main" id="{E236D37B-4146-85C6-432C-0830F2089DFC}"/>
              </a:ext>
            </a:extLst>
          </p:cNvPr>
          <p:cNvPicPr>
            <a:picLocks noChangeAspect="1"/>
          </p:cNvPicPr>
          <p:nvPr/>
        </p:nvPicPr>
        <p:blipFill>
          <a:blip r:embed="rId4"/>
          <a:stretch>
            <a:fillRect/>
          </a:stretch>
        </p:blipFill>
        <p:spPr>
          <a:xfrm>
            <a:off x="6692448" y="3567368"/>
            <a:ext cx="4768031" cy="2698338"/>
          </a:xfrm>
          <a:prstGeom prst="rect">
            <a:avLst/>
          </a:prstGeom>
        </p:spPr>
      </p:pic>
      <p:pic>
        <p:nvPicPr>
          <p:cNvPr id="26" name="Picture 25">
            <a:extLst>
              <a:ext uri="{FF2B5EF4-FFF2-40B4-BE49-F238E27FC236}">
                <a16:creationId xmlns:a16="http://schemas.microsoft.com/office/drawing/2014/main" id="{9146C3DE-B553-D366-2FD0-347A974D903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59057" y="2954742"/>
            <a:ext cx="1943100" cy="1828800"/>
          </a:xfrm>
          <a:prstGeom prst="rect">
            <a:avLst/>
          </a:prstGeom>
        </p:spPr>
      </p:pic>
      <p:pic>
        <p:nvPicPr>
          <p:cNvPr id="28" name="Picture 27">
            <a:extLst>
              <a:ext uri="{FF2B5EF4-FFF2-40B4-BE49-F238E27FC236}">
                <a16:creationId xmlns:a16="http://schemas.microsoft.com/office/drawing/2014/main" id="{28EB27C4-C463-1A28-6C28-B1B7B4F422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58149" y="3567368"/>
            <a:ext cx="3870775" cy="3870775"/>
          </a:xfrm>
          <a:prstGeom prst="rect">
            <a:avLst/>
          </a:prstGeom>
        </p:spPr>
      </p:pic>
    </p:spTree>
    <p:extLst>
      <p:ext uri="{BB962C8B-B14F-4D97-AF65-F5344CB8AC3E}">
        <p14:creationId xmlns:p14="http://schemas.microsoft.com/office/powerpoint/2010/main" val="2429794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EEA73-DB1D-629A-830E-EFDED5F7CC99}"/>
              </a:ext>
            </a:extLst>
          </p:cNvPr>
          <p:cNvSpPr>
            <a:spLocks noGrp="1"/>
          </p:cNvSpPr>
          <p:nvPr>
            <p:ph type="title"/>
          </p:nvPr>
        </p:nvSpPr>
        <p:spPr>
          <a:xfrm>
            <a:off x="1294362" y="907942"/>
            <a:ext cx="9603275" cy="1049235"/>
          </a:xfrm>
        </p:spPr>
        <p:txBody>
          <a:bodyPr>
            <a:noAutofit/>
          </a:bodyPr>
          <a:lstStyle/>
          <a:p>
            <a:r>
              <a:rPr lang="en-IN" sz="5400" b="1" kern="0" dirty="0">
                <a:solidFill>
                  <a:srgbClr val="FF5E0E"/>
                </a:solidFill>
                <a:effectLst/>
                <a:latin typeface="PT Sans Narrow" panose="020F0502020204030204" pitchFamily="34" charset="0"/>
                <a:ea typeface="PT Sans Narrow" panose="020F0502020204030204" pitchFamily="34" charset="0"/>
                <a:cs typeface="PT Sans Narrow" panose="020F0502020204030204" pitchFamily="34" charset="0"/>
              </a:rPr>
              <a:t>            </a:t>
            </a:r>
            <a:r>
              <a:rPr lang="en-IN" sz="5400" b="1" kern="0" dirty="0">
                <a:solidFill>
                  <a:srgbClr val="FF0000"/>
                </a:solidFill>
                <a:effectLst/>
                <a:latin typeface="+mn-lt"/>
                <a:ea typeface="PT Sans Narrow" panose="020F0502020204030204" pitchFamily="34" charset="0"/>
                <a:cs typeface="PT Sans Narrow" panose="020F0502020204030204" pitchFamily="34" charset="0"/>
              </a:rPr>
              <a:t>Applications</a:t>
            </a:r>
            <a:br>
              <a:rPr lang="en-IN" sz="5400" b="1" kern="0" dirty="0">
                <a:solidFill>
                  <a:srgbClr val="FF0000"/>
                </a:solidFill>
                <a:effectLst/>
                <a:latin typeface="+mn-lt"/>
                <a:ea typeface="PT Sans Narrow" panose="020F0502020204030204" pitchFamily="34" charset="0"/>
                <a:cs typeface="PT Sans Narrow" panose="020F0502020204030204" pitchFamily="34" charset="0"/>
              </a:rPr>
            </a:br>
            <a:endParaRPr lang="en-IN" sz="5400" dirty="0">
              <a:solidFill>
                <a:srgbClr val="FF0000"/>
              </a:solidFill>
              <a:latin typeface="+mn-lt"/>
            </a:endParaRPr>
          </a:p>
        </p:txBody>
      </p:sp>
      <p:sp>
        <p:nvSpPr>
          <p:cNvPr id="3" name="Content Placeholder 2">
            <a:extLst>
              <a:ext uri="{FF2B5EF4-FFF2-40B4-BE49-F238E27FC236}">
                <a16:creationId xmlns:a16="http://schemas.microsoft.com/office/drawing/2014/main" id="{70C9BE0F-07B4-61EF-734A-D43ADD1A7059}"/>
              </a:ext>
            </a:extLst>
          </p:cNvPr>
          <p:cNvSpPr>
            <a:spLocks noGrp="1"/>
          </p:cNvSpPr>
          <p:nvPr>
            <p:ph idx="1"/>
          </p:nvPr>
        </p:nvSpPr>
        <p:spPr>
          <a:xfrm>
            <a:off x="225393" y="1957177"/>
            <a:ext cx="6647847" cy="4861560"/>
          </a:xfrm>
        </p:spPr>
        <p:txBody>
          <a:bodyPr>
            <a:noAutofit/>
          </a:bodyPr>
          <a:lstStyle/>
          <a:p>
            <a:pPr algn="just">
              <a:buFont typeface="+mj-lt"/>
              <a:buAutoNum type="arabicPeriod"/>
            </a:pPr>
            <a:r>
              <a:rPr lang="en-US" sz="1800" b="1" dirty="0"/>
              <a:t>Solar Power Plants : </a:t>
            </a:r>
            <a:r>
              <a:rPr lang="en-US" sz="1800" dirty="0"/>
              <a:t>Dual axis trackers are used in large-scale solar farms to maximize energy output by continuously aligning solar panels with the sun.</a:t>
            </a:r>
          </a:p>
          <a:p>
            <a:pPr algn="just">
              <a:buFont typeface="+mj-lt"/>
              <a:buAutoNum type="arabicPeriod"/>
            </a:pPr>
            <a:r>
              <a:rPr lang="en-US" sz="1800" b="1" dirty="0"/>
              <a:t>Street Lighting Systems : </a:t>
            </a:r>
            <a:r>
              <a:rPr lang="en-US" sz="1800" dirty="0"/>
              <a:t>Used in solar-powered street lights to ensure the battery charges efficiently throughout the day.</a:t>
            </a:r>
          </a:p>
          <a:p>
            <a:pPr algn="just">
              <a:buFont typeface="+mj-lt"/>
              <a:buAutoNum type="arabicPeriod"/>
            </a:pPr>
            <a:r>
              <a:rPr lang="en-US" sz="1800" b="1" dirty="0"/>
              <a:t>Space Applications : </a:t>
            </a:r>
            <a:r>
              <a:rPr lang="en-US" sz="1800" dirty="0"/>
              <a:t>Satellites and space probes use dual axis tracking to keep solar panels aligned with the sun for maximum power.</a:t>
            </a:r>
          </a:p>
          <a:p>
            <a:pPr algn="just">
              <a:buFont typeface="+mj-lt"/>
              <a:buAutoNum type="arabicPeriod"/>
            </a:pPr>
            <a:r>
              <a:rPr lang="en-US" sz="1800" b="1" dirty="0"/>
              <a:t>Agricultural Irrigation Systems :  </a:t>
            </a:r>
            <a:r>
              <a:rPr lang="en-US" sz="1800" dirty="0"/>
              <a:t>Solar-powered irrigation systems can benefit from improved energy capture using dual axis tracking.</a:t>
            </a:r>
          </a:p>
          <a:p>
            <a:endParaRPr lang="en-IN" sz="1800" dirty="0"/>
          </a:p>
        </p:txBody>
      </p:sp>
      <p:pic>
        <p:nvPicPr>
          <p:cNvPr id="5" name="Picture 4">
            <a:extLst>
              <a:ext uri="{FF2B5EF4-FFF2-40B4-BE49-F238E27FC236}">
                <a16:creationId xmlns:a16="http://schemas.microsoft.com/office/drawing/2014/main" id="{CE75C76E-F1C1-0BD2-0BD3-463052C88B21}"/>
              </a:ext>
            </a:extLst>
          </p:cNvPr>
          <p:cNvPicPr>
            <a:picLocks noChangeAspect="1"/>
          </p:cNvPicPr>
          <p:nvPr/>
        </p:nvPicPr>
        <p:blipFill>
          <a:blip r:embed="rId2"/>
          <a:stretch>
            <a:fillRect/>
          </a:stretch>
        </p:blipFill>
        <p:spPr>
          <a:xfrm flipH="1">
            <a:off x="7217440" y="1957177"/>
            <a:ext cx="4578320" cy="4374435"/>
          </a:xfrm>
          <a:prstGeom prst="rect">
            <a:avLst/>
          </a:prstGeom>
        </p:spPr>
      </p:pic>
    </p:spTree>
    <p:extLst>
      <p:ext uri="{BB962C8B-B14F-4D97-AF65-F5344CB8AC3E}">
        <p14:creationId xmlns:p14="http://schemas.microsoft.com/office/powerpoint/2010/main" val="156127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319FC-173E-D161-FEBE-9DAFA828584B}"/>
              </a:ext>
            </a:extLst>
          </p:cNvPr>
          <p:cNvSpPr>
            <a:spLocks noGrp="1"/>
          </p:cNvSpPr>
          <p:nvPr>
            <p:ph type="title"/>
          </p:nvPr>
        </p:nvSpPr>
        <p:spPr/>
        <p:txBody>
          <a:bodyPr>
            <a:noAutofit/>
          </a:bodyPr>
          <a:lstStyle/>
          <a:p>
            <a:pPr algn="ctr"/>
            <a:r>
              <a:rPr lang="en-US" sz="5400" b="1" dirty="0">
                <a:solidFill>
                  <a:srgbClr val="FF0000"/>
                </a:solidFill>
              </a:rPr>
              <a:t>Advantages</a:t>
            </a:r>
            <a:br>
              <a:rPr lang="en-US" sz="5400" b="1" dirty="0">
                <a:solidFill>
                  <a:srgbClr val="FF0000"/>
                </a:solidFill>
              </a:rPr>
            </a:br>
            <a:endParaRPr lang="en-IN" sz="5400" b="1" dirty="0">
              <a:solidFill>
                <a:srgbClr val="FF0000"/>
              </a:solidFill>
            </a:endParaRPr>
          </a:p>
        </p:txBody>
      </p:sp>
      <p:sp>
        <p:nvSpPr>
          <p:cNvPr id="4" name="Rectangle 1">
            <a:extLst>
              <a:ext uri="{FF2B5EF4-FFF2-40B4-BE49-F238E27FC236}">
                <a16:creationId xmlns:a16="http://schemas.microsoft.com/office/drawing/2014/main" id="{0B6DC644-5249-3090-94C5-AAF6FAA83B8F}"/>
              </a:ext>
            </a:extLst>
          </p:cNvPr>
          <p:cNvSpPr>
            <a:spLocks noGrp="1" noChangeArrowheads="1"/>
          </p:cNvSpPr>
          <p:nvPr>
            <p:ph idx="1"/>
          </p:nvPr>
        </p:nvSpPr>
        <p:spPr bwMode="auto">
          <a:xfrm>
            <a:off x="506699" y="2122559"/>
            <a:ext cx="10938541"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2400" b="1" i="0" u="none" strike="noStrike" cap="none" normalizeH="0" baseline="0" dirty="0">
                <a:ln>
                  <a:noFill/>
                </a:ln>
                <a:solidFill>
                  <a:schemeClr val="tx1"/>
                </a:solidFill>
                <a:effectLst/>
                <a:latin typeface="Arial" panose="020B0604020202020204" pitchFamily="34" charset="0"/>
              </a:rPr>
              <a:t>Enhanced Energy Output</a:t>
            </a:r>
            <a:r>
              <a:rPr kumimoji="0" lang="en-US" altLang="en-US" sz="2400" b="0" i="0" u="none" strike="noStrike" cap="none" normalizeH="0" baseline="0" dirty="0">
                <a:ln>
                  <a:noFill/>
                </a:ln>
                <a:solidFill>
                  <a:schemeClr val="tx1"/>
                </a:solidFill>
                <a:effectLst/>
                <a:latin typeface="Arial" panose="020B0604020202020204" pitchFamily="34" charset="0"/>
              </a:rPr>
              <a:t>: Increases solar panel efficiency by up to 40% by continuously aligning with the sun.</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2400" b="1" i="0" u="none" strike="noStrike" cap="none" normalizeH="0" baseline="0" dirty="0">
                <a:ln>
                  <a:noFill/>
                </a:ln>
                <a:solidFill>
                  <a:schemeClr val="tx1"/>
                </a:solidFill>
                <a:effectLst/>
                <a:latin typeface="Arial" panose="020B0604020202020204" pitchFamily="34" charset="0"/>
              </a:rPr>
              <a:t>Real-Time Sun Tracking</a:t>
            </a:r>
            <a:r>
              <a:rPr kumimoji="0" lang="en-US" altLang="en-US" sz="2400" b="0" i="0" u="none" strike="noStrike" cap="none" normalizeH="0" baseline="0" dirty="0">
                <a:ln>
                  <a:noFill/>
                </a:ln>
                <a:solidFill>
                  <a:schemeClr val="tx1"/>
                </a:solidFill>
                <a:effectLst/>
                <a:latin typeface="Arial" panose="020B0604020202020204" pitchFamily="34" charset="0"/>
              </a:rPr>
              <a:t>: Dual axis movement ensures optimal angle throughout the day and across seasons.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2400" b="1" i="0" u="none" strike="noStrike" cap="none" normalizeH="0" baseline="0" dirty="0">
                <a:ln>
                  <a:noFill/>
                </a:ln>
                <a:solidFill>
                  <a:schemeClr val="tx1"/>
                </a:solidFill>
                <a:effectLst/>
                <a:latin typeface="Arial" panose="020B0604020202020204" pitchFamily="34" charset="0"/>
              </a:rPr>
              <a:t>Automated Operation</a:t>
            </a:r>
            <a:r>
              <a:rPr kumimoji="0" lang="en-US" altLang="en-US" sz="2400" b="0" i="0" u="none" strike="noStrike" cap="none" normalizeH="0" baseline="0" dirty="0">
                <a:ln>
                  <a:noFill/>
                </a:ln>
                <a:solidFill>
                  <a:schemeClr val="tx1"/>
                </a:solidFill>
                <a:effectLst/>
                <a:latin typeface="Arial" panose="020B0604020202020204" pitchFamily="34" charset="0"/>
              </a:rPr>
              <a:t>: Uses LDR sensors and servo motors for precise, hands-free adjustment—no manual repositioning needed.</a:t>
            </a:r>
          </a:p>
          <a:p>
            <a:pPr marL="0" marR="0" lvl="0" indent="0" algn="just" defTabSz="914400" rtl="0" eaLnBrk="0" fontAlgn="base" latinLnBrk="0" hangingPunct="0">
              <a:lnSpc>
                <a:spcPct val="100000"/>
              </a:lnSpc>
              <a:spcBef>
                <a:spcPct val="0"/>
              </a:spcBef>
              <a:spcAft>
                <a:spcPct val="0"/>
              </a:spcAft>
              <a:buClrTx/>
              <a:buSzTx/>
              <a:buFontTx/>
              <a:buChar char="•"/>
              <a:tabLst/>
            </a:pPr>
            <a:r>
              <a:rPr lang="en-US" sz="2400" dirty="0"/>
              <a:t>☁️ </a:t>
            </a:r>
            <a:r>
              <a:rPr lang="en-US" sz="2400" b="1" dirty="0"/>
              <a:t>Adaptable to Weather Changes</a:t>
            </a:r>
            <a:r>
              <a:rPr lang="en-US" sz="2400" dirty="0"/>
              <a:t>: Dynamically adjusts position even during partially cloudy conditions to maximize light absorption.</a:t>
            </a:r>
            <a:endParaRPr lang="en-US" sz="2400" dirty="0">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lang="en-IN" sz="2400" dirty="0"/>
              <a:t>💡</a:t>
            </a:r>
            <a:r>
              <a:rPr lang="en-US" sz="2400" b="1" dirty="0"/>
              <a:t>Efficient Use of Panel Area</a:t>
            </a:r>
            <a:r>
              <a:rPr lang="en-US" sz="2400" dirty="0"/>
              <a:t>: Delivers more energy per panel, reducing the need for larger panel arrays.</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5985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5-05-02 at 20.38.43_7fe017d3">
            <a:hlinkClick r:id="" action="ppaction://media"/>
            <a:extLst>
              <a:ext uri="{FF2B5EF4-FFF2-40B4-BE49-F238E27FC236}">
                <a16:creationId xmlns:a16="http://schemas.microsoft.com/office/drawing/2014/main" id="{C1ED7BE4-C93E-AC79-3A20-70DEF8ACFC2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85635" y="1038861"/>
            <a:ext cx="10303208" cy="5165288"/>
          </a:xfrm>
          <a:prstGeom prst="rect">
            <a:avLst/>
          </a:prstGeom>
        </p:spPr>
      </p:pic>
      <p:sp>
        <p:nvSpPr>
          <p:cNvPr id="3" name="TextBox 2">
            <a:extLst>
              <a:ext uri="{FF2B5EF4-FFF2-40B4-BE49-F238E27FC236}">
                <a16:creationId xmlns:a16="http://schemas.microsoft.com/office/drawing/2014/main" id="{D652D6EF-639C-CE1A-41E9-88645A6A4339}"/>
              </a:ext>
            </a:extLst>
          </p:cNvPr>
          <p:cNvSpPr txBox="1"/>
          <p:nvPr/>
        </p:nvSpPr>
        <p:spPr>
          <a:xfrm>
            <a:off x="2037347" y="128337"/>
            <a:ext cx="8293769" cy="707886"/>
          </a:xfrm>
          <a:prstGeom prst="rect">
            <a:avLst/>
          </a:prstGeom>
          <a:noFill/>
        </p:spPr>
        <p:txBody>
          <a:bodyPr wrap="square" rtlCol="0">
            <a:spAutoFit/>
          </a:bodyPr>
          <a:lstStyle/>
          <a:p>
            <a:pPr algn="ctr"/>
            <a:r>
              <a:rPr lang="en-IN" sz="4000" b="1" dirty="0">
                <a:solidFill>
                  <a:srgbClr val="FF0000"/>
                </a:solidFill>
              </a:rPr>
              <a:t>Working video</a:t>
            </a:r>
          </a:p>
        </p:txBody>
      </p:sp>
    </p:spTree>
    <p:extLst>
      <p:ext uri="{BB962C8B-B14F-4D97-AF65-F5344CB8AC3E}">
        <p14:creationId xmlns:p14="http://schemas.microsoft.com/office/powerpoint/2010/main" val="1302643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995A0-FF78-EA83-F360-1768B0B16F31}"/>
              </a:ext>
            </a:extLst>
          </p:cNvPr>
          <p:cNvSpPr>
            <a:spLocks noGrp="1"/>
          </p:cNvSpPr>
          <p:nvPr>
            <p:ph type="title"/>
          </p:nvPr>
        </p:nvSpPr>
        <p:spPr>
          <a:xfrm>
            <a:off x="1294362" y="2184406"/>
            <a:ext cx="9603275" cy="2489187"/>
          </a:xfrm>
        </p:spPr>
        <p:txBody>
          <a:bodyPr>
            <a:noAutofit/>
          </a:bodyPr>
          <a:lstStyle/>
          <a:p>
            <a:pPr algn="ctr"/>
            <a:r>
              <a:rPr lang="en-US" sz="9600" b="1" dirty="0">
                <a:solidFill>
                  <a:srgbClr val="FF0000"/>
                </a:solidFill>
                <a:latin typeface="+mn-lt"/>
              </a:rPr>
              <a:t>THANK   YOU</a:t>
            </a:r>
            <a:endParaRPr lang="en-IN" sz="9600" b="1" dirty="0">
              <a:solidFill>
                <a:srgbClr val="FF0000"/>
              </a:solidFill>
              <a:latin typeface="+mn-lt"/>
            </a:endParaRPr>
          </a:p>
        </p:txBody>
      </p:sp>
    </p:spTree>
    <p:extLst>
      <p:ext uri="{BB962C8B-B14F-4D97-AF65-F5344CB8AC3E}">
        <p14:creationId xmlns:p14="http://schemas.microsoft.com/office/powerpoint/2010/main" val="2314208267"/>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1258</TotalTime>
  <Words>513</Words>
  <Application>Microsoft Office PowerPoint</Application>
  <PresentationFormat>Widescreen</PresentationFormat>
  <Paragraphs>39</Paragraphs>
  <Slides>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Gill Sans MT</vt:lpstr>
      <vt:lpstr>PT Sans Narrow</vt:lpstr>
      <vt:lpstr>Times New Roman</vt:lpstr>
      <vt:lpstr>Gallery</vt:lpstr>
      <vt:lpstr>DUAL AXIS SOLAR TRACKING SYSTEM </vt:lpstr>
      <vt:lpstr>                  DUAL AXIS SOLAR TRACKING SYSTEM </vt:lpstr>
      <vt:lpstr>PowerPoint Presentation</vt:lpstr>
      <vt:lpstr>  Working principle of DUAL AXIS SOLAR TRACKING SYSTEM</vt:lpstr>
      <vt:lpstr>mechanism</vt:lpstr>
      <vt:lpstr>            Applications </vt:lpstr>
      <vt:lpstr>Advantages </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Laser security system</dc:title>
  <dc:creator>himanshu verma</dc:creator>
  <cp:lastModifiedBy>HIMANSHU VERMA</cp:lastModifiedBy>
  <cp:revision>7</cp:revision>
  <dcterms:created xsi:type="dcterms:W3CDTF">2023-10-04T20:10:57Z</dcterms:created>
  <dcterms:modified xsi:type="dcterms:W3CDTF">2025-05-09T15:58:20Z</dcterms:modified>
</cp:coreProperties>
</file>

<file path=docProps/thumbnail.jpeg>
</file>